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</p:sldIdLst>
  <p:sldSz cy="6858000" cx="9144000"/>
  <p:notesSz cx="6858000" cy="9144000"/>
  <p:embeddedFontLst>
    <p:embeddedFont>
      <p:font typeface="Gill Sans"/>
      <p:regular r:id="rId24"/>
      <p:bold r:id="rId2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GoogleSlidesCustomDataVersion2">
      <go:slidesCustomData xmlns:go="http://customooxmlschemas.google.com/" r:id="rId26" roundtripDataSignature="AMtx7mjftP69autZ+w8fU5z7e6wD2eFNR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font" Target="fonts/GillSans-regular.fntdata"/><Relationship Id="rId23" Type="http://schemas.openxmlformats.org/officeDocument/2006/relationships/slide" Target="slides/slide18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customschemas.google.com/relationships/presentationmetadata" Target="metadata"/><Relationship Id="rId25" Type="http://schemas.openxmlformats.org/officeDocument/2006/relationships/font" Target="fonts/GillSans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5" name="Google Shape;185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3" name="Google Shape;193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0" name="Google Shape;200;p1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8" name="Google Shape;208;p1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6" name="Google Shape;216;p1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4" name="Google Shape;224;p1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1" name="Google Shape;231;p1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9" name="Google Shape;239;p1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7" name="Google Shape;247;p1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" name="Google Shape;114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2" name="Google Shape;122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0" name="Google Shape;140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8" name="Google Shape;148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6" name="Google Shape;156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4" name="Google Shape;164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7" name="Google Shape;177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20"/>
          <p:cNvSpPr txBox="1"/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382F28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20"/>
          <p:cNvSpPr txBox="1"/>
          <p:nvPr>
            <p:ph idx="1" type="body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⚫"/>
              <a:defRPr/>
            </a:lvl1pPr>
            <a:lvl2pPr indent="-342900" lvl="1" marL="914400" algn="l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1800"/>
              <a:buChar char="◦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19" name="Google Shape;19;p20"/>
          <p:cNvSpPr txBox="1"/>
          <p:nvPr>
            <p:ph idx="10" type="dt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20"/>
          <p:cNvSpPr txBox="1"/>
          <p:nvPr>
            <p:ph idx="11" type="ftr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20"/>
          <p:cNvSpPr txBox="1"/>
          <p:nvPr>
            <p:ph idx="12" type="sldNum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29"/>
          <p:cNvSpPr txBox="1"/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382F28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" name="Google Shape;86;p29"/>
          <p:cNvSpPr txBox="1"/>
          <p:nvPr>
            <p:ph idx="1" type="body"/>
          </p:nvPr>
        </p:nvSpPr>
        <p:spPr>
          <a:xfrm rot="5400000">
            <a:off x="2784348" y="99060"/>
            <a:ext cx="4800600" cy="74980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⚫"/>
              <a:defRPr/>
            </a:lvl1pPr>
            <a:lvl2pPr indent="-342900" lvl="1" marL="914400" algn="l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1800"/>
              <a:buChar char="◦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87" name="Google Shape;87;p29"/>
          <p:cNvSpPr txBox="1"/>
          <p:nvPr>
            <p:ph idx="10" type="dt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29"/>
          <p:cNvSpPr txBox="1"/>
          <p:nvPr>
            <p:ph idx="11" type="ftr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p29"/>
          <p:cNvSpPr txBox="1"/>
          <p:nvPr>
            <p:ph idx="12" type="sldNum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30"/>
          <p:cNvSpPr txBox="1"/>
          <p:nvPr>
            <p:ph type="title"/>
          </p:nvPr>
        </p:nvSpPr>
        <p:spPr>
          <a:xfrm rot="5400000">
            <a:off x="4846638" y="2286002"/>
            <a:ext cx="5851525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382F28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p30"/>
          <p:cNvSpPr txBox="1"/>
          <p:nvPr>
            <p:ph idx="1" type="body"/>
          </p:nvPr>
        </p:nvSpPr>
        <p:spPr>
          <a:xfrm rot="5400000">
            <a:off x="998538" y="419103"/>
            <a:ext cx="5851525" cy="556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⚫"/>
              <a:defRPr/>
            </a:lvl1pPr>
            <a:lvl2pPr indent="-342900" lvl="1" marL="914400" algn="l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1800"/>
              <a:buChar char="◦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93" name="Google Shape;93;p30"/>
          <p:cNvSpPr txBox="1"/>
          <p:nvPr>
            <p:ph idx="10" type="dt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30"/>
          <p:cNvSpPr txBox="1"/>
          <p:nvPr>
            <p:ph idx="11" type="ftr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" name="Google Shape;95;p30"/>
          <p:cNvSpPr txBox="1"/>
          <p:nvPr>
            <p:ph idx="12" type="sldNum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21"/>
          <p:cNvSpPr txBox="1"/>
          <p:nvPr>
            <p:ph type="ctrTitle"/>
          </p:nvPr>
        </p:nvSpPr>
        <p:spPr>
          <a:xfrm>
            <a:off x="1432560" y="359898"/>
            <a:ext cx="7406640" cy="147218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382F28"/>
              </a:buClr>
              <a:buSzPts val="4300"/>
              <a:buFont typeface="Gill Sans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21"/>
          <p:cNvSpPr txBox="1"/>
          <p:nvPr>
            <p:ph idx="1" type="subTitle"/>
          </p:nvPr>
        </p:nvSpPr>
        <p:spPr>
          <a:xfrm>
            <a:off x="1432560" y="1850064"/>
            <a:ext cx="740664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0">
            <a:normAutofit/>
          </a:bodyPr>
          <a:lstStyle>
            <a:lvl1pPr lv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080"/>
              <a:buNone/>
              <a:defRPr sz="2600">
                <a:solidFill>
                  <a:srgbClr val="201A16"/>
                </a:solidFill>
              </a:defRPr>
            </a:lvl1pPr>
            <a:lvl2pPr lvl="1" algn="ctr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25" name="Google Shape;25;p21"/>
          <p:cNvSpPr txBox="1"/>
          <p:nvPr>
            <p:ph idx="10" type="dt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21"/>
          <p:cNvSpPr txBox="1"/>
          <p:nvPr>
            <p:ph idx="11" type="ftr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21"/>
          <p:cNvSpPr txBox="1"/>
          <p:nvPr>
            <p:ph idx="12" type="sldNum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8" name="Google Shape;28;p21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>
            <a:gsLst>
              <a:gs pos="0">
                <a:srgbClr val="F9F0DE">
                  <a:alpha val="94901"/>
                </a:srgbClr>
              </a:gs>
              <a:gs pos="50000">
                <a:srgbClr val="E9DFC9">
                  <a:alpha val="89803"/>
                </a:srgbClr>
              </a:gs>
              <a:gs pos="95000">
                <a:srgbClr val="D6BF7F">
                  <a:alpha val="87843"/>
                </a:srgbClr>
              </a:gs>
              <a:gs pos="100000">
                <a:srgbClr val="C6A026">
                  <a:alpha val="84705"/>
                </a:srgbClr>
              </a:gs>
            </a:gsLst>
            <a:path path="circle">
              <a:fillToRect b="100%" r="100%"/>
            </a:path>
            <a:tileRect l="-100%" t="-100%"/>
          </a:gradFill>
          <a:ln cap="rnd" cmpd="sng" w="9525">
            <a:solidFill>
              <a:srgbClr val="998853">
                <a:alpha val="60000"/>
              </a:srgbClr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29" name="Google Shape;29;p21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cap="rnd" cmpd="sng" w="12700">
            <a:solidFill>
              <a:srgbClr val="8A7C50">
                <a:alpha val="60000"/>
              </a:srgbClr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showMasterSp="0" type="secHead">
  <p:cSld name="SECTION_HEADER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22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32" name="Google Shape;32;p22"/>
          <p:cNvSpPr txBox="1"/>
          <p:nvPr>
            <p:ph type="title"/>
          </p:nvPr>
        </p:nvSpPr>
        <p:spPr>
          <a:xfrm>
            <a:off x="2578392" y="2600325"/>
            <a:ext cx="6400800" cy="2286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Clr>
                <a:srgbClr val="382F28"/>
              </a:buClr>
              <a:buSzPts val="4000"/>
              <a:buFont typeface="Gill Sans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22"/>
          <p:cNvSpPr txBox="1"/>
          <p:nvPr>
            <p:ph idx="1" type="body"/>
          </p:nvPr>
        </p:nvSpPr>
        <p:spPr>
          <a:xfrm>
            <a:off x="2578392" y="1066800"/>
            <a:ext cx="6400800" cy="15097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>
                <a:solidFill>
                  <a:srgbClr val="201A16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34" name="Google Shape;34;p22"/>
          <p:cNvSpPr txBox="1"/>
          <p:nvPr>
            <p:ph idx="10" type="dt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22"/>
          <p:cNvSpPr txBox="1"/>
          <p:nvPr>
            <p:ph idx="11" type="ftr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22"/>
          <p:cNvSpPr txBox="1"/>
          <p:nvPr>
            <p:ph idx="12" type="sldNum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7" name="Google Shape;37;p22"/>
          <p:cNvSpPr/>
          <p:nvPr/>
        </p:nvSpPr>
        <p:spPr>
          <a:xfrm>
            <a:off x="2286000" y="0"/>
            <a:ext cx="76200" cy="6858054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38550" rotWithShape="0" algn="tl" dir="10800000" dist="38000">
              <a:srgbClr val="646258">
                <a:alpha val="2470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38" name="Google Shape;38;p22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>
            <a:gsLst>
              <a:gs pos="0">
                <a:srgbClr val="F9F0DE">
                  <a:alpha val="94901"/>
                </a:srgbClr>
              </a:gs>
              <a:gs pos="50000">
                <a:srgbClr val="E9DFC9">
                  <a:alpha val="89803"/>
                </a:srgbClr>
              </a:gs>
              <a:gs pos="95000">
                <a:srgbClr val="D6BF7F">
                  <a:alpha val="87843"/>
                </a:srgbClr>
              </a:gs>
              <a:gs pos="100000">
                <a:srgbClr val="C6A026">
                  <a:alpha val="84705"/>
                </a:srgbClr>
              </a:gs>
            </a:gsLst>
            <a:path path="circle">
              <a:fillToRect b="100%" r="100%"/>
            </a:path>
            <a:tileRect l="-100%" t="-100%"/>
          </a:gradFill>
          <a:ln cap="rnd" cmpd="sng" w="9525">
            <a:solidFill>
              <a:srgbClr val="998853">
                <a:alpha val="60000"/>
              </a:srgbClr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39" name="Google Shape;39;p22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cap="rnd" cmpd="sng" w="12700">
            <a:solidFill>
              <a:srgbClr val="8A7C50">
                <a:alpha val="60000"/>
              </a:srgbClr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23"/>
          <p:cNvSpPr txBox="1"/>
          <p:nvPr>
            <p:ph type="title"/>
          </p:nvPr>
        </p:nvSpPr>
        <p:spPr>
          <a:xfrm>
            <a:off x="1435608" y="274320"/>
            <a:ext cx="749808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382F28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23"/>
          <p:cNvSpPr txBox="1"/>
          <p:nvPr>
            <p:ph idx="1" type="body"/>
          </p:nvPr>
        </p:nvSpPr>
        <p:spPr>
          <a:xfrm>
            <a:off x="1435608" y="1524000"/>
            <a:ext cx="3657600" cy="46634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70840" lvl="0" marL="457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240"/>
              <a:buChar char="⚫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2400"/>
              <a:buChar char="◦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●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43" name="Google Shape;43;p23"/>
          <p:cNvSpPr txBox="1"/>
          <p:nvPr>
            <p:ph idx="2" type="body"/>
          </p:nvPr>
        </p:nvSpPr>
        <p:spPr>
          <a:xfrm>
            <a:off x="5276088" y="1524000"/>
            <a:ext cx="3657600" cy="46634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70840" lvl="0" marL="457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240"/>
              <a:buChar char="⚫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2400"/>
              <a:buChar char="◦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●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44" name="Google Shape;44;p23"/>
          <p:cNvSpPr txBox="1"/>
          <p:nvPr>
            <p:ph idx="10" type="dt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23"/>
          <p:cNvSpPr txBox="1"/>
          <p:nvPr>
            <p:ph idx="11" type="ftr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23"/>
          <p:cNvSpPr txBox="1"/>
          <p:nvPr>
            <p:ph idx="12" type="sldNum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showMasterSp="0" type="twoTxTwoObj">
  <p:cSld name="TWO_OBJECTS_WITH_TEXT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24"/>
          <p:cNvSpPr txBox="1"/>
          <p:nvPr>
            <p:ph type="title"/>
          </p:nvPr>
        </p:nvSpPr>
        <p:spPr>
          <a:xfrm>
            <a:off x="457200" y="5160336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382F28"/>
              </a:buClr>
              <a:buSzPts val="4500"/>
              <a:buFont typeface="Gill Sans"/>
              <a:buNone/>
              <a:defRPr b="1" sz="45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24"/>
          <p:cNvSpPr txBox="1"/>
          <p:nvPr>
            <p:ph idx="1" type="body"/>
          </p:nvPr>
        </p:nvSpPr>
        <p:spPr>
          <a:xfrm>
            <a:off x="457200" y="328278"/>
            <a:ext cx="4023360" cy="640080"/>
          </a:xfrm>
          <a:prstGeom prst="rect">
            <a:avLst/>
          </a:prstGeom>
          <a:solidFill>
            <a:schemeClr val="lt1"/>
          </a:solidFill>
          <a:ln cap="flat" cmpd="sng" w="10775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SzPts val="1520"/>
              <a:buNone/>
              <a:defRPr b="0" sz="19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50" name="Google Shape;50;p24"/>
          <p:cNvSpPr txBox="1"/>
          <p:nvPr>
            <p:ph idx="2" type="body"/>
          </p:nvPr>
        </p:nvSpPr>
        <p:spPr>
          <a:xfrm>
            <a:off x="4663440" y="328278"/>
            <a:ext cx="4023360" cy="640080"/>
          </a:xfrm>
          <a:prstGeom prst="rect">
            <a:avLst/>
          </a:prstGeom>
          <a:solidFill>
            <a:schemeClr val="lt1"/>
          </a:solidFill>
          <a:ln cap="flat" cmpd="sng" w="10775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SzPts val="1520"/>
              <a:buNone/>
              <a:defRPr b="0" sz="19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51" name="Google Shape;51;p24"/>
          <p:cNvSpPr txBox="1"/>
          <p:nvPr>
            <p:ph idx="3" type="body"/>
          </p:nvPr>
        </p:nvSpPr>
        <p:spPr>
          <a:xfrm>
            <a:off x="457200" y="969336"/>
            <a:ext cx="4023360" cy="4114800"/>
          </a:xfrm>
          <a:prstGeom prst="rect">
            <a:avLst/>
          </a:prstGeom>
          <a:noFill/>
          <a:ln cap="flat" cmpd="sng" w="10775">
            <a:solidFill>
              <a:schemeClr val="lt1"/>
            </a:solidFill>
            <a:prstDash val="dash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50520" lvl="0" marL="4572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920"/>
              <a:buChar char="⚫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2000"/>
              <a:buChar char="◦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800"/>
              <a:buChar char="●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600"/>
              <a:buChar char="●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600"/>
              <a:buChar char="●"/>
              <a:defRPr sz="16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52" name="Google Shape;52;p24"/>
          <p:cNvSpPr txBox="1"/>
          <p:nvPr>
            <p:ph idx="4" type="body"/>
          </p:nvPr>
        </p:nvSpPr>
        <p:spPr>
          <a:xfrm>
            <a:off x="4663440" y="969336"/>
            <a:ext cx="4023360" cy="4114800"/>
          </a:xfrm>
          <a:prstGeom prst="rect">
            <a:avLst/>
          </a:prstGeom>
          <a:noFill/>
          <a:ln cap="flat" cmpd="sng" w="10775">
            <a:solidFill>
              <a:schemeClr val="lt1"/>
            </a:solidFill>
            <a:prstDash val="dash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50520" lvl="0" marL="4572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920"/>
              <a:buChar char="⚫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2000"/>
              <a:buChar char="◦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800"/>
              <a:buChar char="●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600"/>
              <a:buChar char="●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600"/>
              <a:buChar char="●"/>
              <a:defRPr sz="16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53" name="Google Shape;53;p24"/>
          <p:cNvSpPr txBox="1"/>
          <p:nvPr>
            <p:ph idx="10" type="dt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24"/>
          <p:cNvSpPr txBox="1"/>
          <p:nvPr>
            <p:ph idx="11" type="ftr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24"/>
          <p:cNvSpPr txBox="1"/>
          <p:nvPr>
            <p:ph idx="12" type="sldNum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25"/>
          <p:cNvSpPr txBox="1"/>
          <p:nvPr>
            <p:ph type="title"/>
          </p:nvPr>
        </p:nvSpPr>
        <p:spPr>
          <a:xfrm>
            <a:off x="1435608" y="274320"/>
            <a:ext cx="749808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382F28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25"/>
          <p:cNvSpPr txBox="1"/>
          <p:nvPr>
            <p:ph idx="10" type="dt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25"/>
          <p:cNvSpPr txBox="1"/>
          <p:nvPr>
            <p:ph idx="11" type="ftr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25"/>
          <p:cNvSpPr txBox="1"/>
          <p:nvPr>
            <p:ph idx="12" type="sldNum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showMasterSp="0" type="blank">
  <p:cSld name="BLANK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6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63" name="Google Shape;63;p26"/>
          <p:cNvSpPr txBox="1"/>
          <p:nvPr>
            <p:ph idx="10" type="dt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26"/>
          <p:cNvSpPr txBox="1"/>
          <p:nvPr>
            <p:ph idx="11" type="ftr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26"/>
          <p:cNvSpPr txBox="1"/>
          <p:nvPr>
            <p:ph idx="12" type="sldNum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6" name="Google Shape;66;p26"/>
          <p:cNvSpPr/>
          <p:nvPr/>
        </p:nvSpPr>
        <p:spPr>
          <a:xfrm>
            <a:off x="1014984" y="-54"/>
            <a:ext cx="73152" cy="6858054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38550" rotWithShape="0" algn="tl" dir="10800000" dist="38000">
              <a:srgbClr val="646258">
                <a:alpha val="2470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showMasterSp="0" type="objTx">
  <p:cSld name="OBJECT_WITH_CAPTION_TEXT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27"/>
          <p:cNvSpPr txBox="1"/>
          <p:nvPr>
            <p:ph type="title"/>
          </p:nvPr>
        </p:nvSpPr>
        <p:spPr>
          <a:xfrm>
            <a:off x="457200" y="216778"/>
            <a:ext cx="3810000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909"/>
              </a:lnSpc>
              <a:spcBef>
                <a:spcPts val="0"/>
              </a:spcBef>
              <a:spcAft>
                <a:spcPts val="0"/>
              </a:spcAft>
              <a:buClr>
                <a:srgbClr val="382F28"/>
              </a:buClr>
              <a:buSzPts val="2200"/>
              <a:buFont typeface="Gill Sans"/>
              <a:buNone/>
              <a:defRPr b="1" sz="22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27"/>
          <p:cNvSpPr txBox="1"/>
          <p:nvPr>
            <p:ph idx="1" type="body"/>
          </p:nvPr>
        </p:nvSpPr>
        <p:spPr>
          <a:xfrm>
            <a:off x="457200" y="1406964"/>
            <a:ext cx="3810000" cy="69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2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70" name="Google Shape;70;p27"/>
          <p:cNvSpPr txBox="1"/>
          <p:nvPr>
            <p:ph idx="2" type="body"/>
          </p:nvPr>
        </p:nvSpPr>
        <p:spPr>
          <a:xfrm>
            <a:off x="457200" y="2133600"/>
            <a:ext cx="8153400" cy="39925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91160" lvl="0" marL="457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560"/>
              <a:buChar char="⚫"/>
              <a:defRPr sz="3200"/>
            </a:lvl1pPr>
            <a:lvl2pPr indent="-406400" lvl="1" marL="914400" algn="l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2800"/>
              <a:buChar char="◦"/>
              <a:defRPr sz="2800"/>
            </a:lvl2pPr>
            <a:lvl3pPr indent="-381000" lvl="2" marL="1371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●"/>
              <a:defRPr sz="2400"/>
            </a:lvl3pPr>
            <a:lvl4pPr indent="-35560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●"/>
              <a:defRPr sz="2000"/>
            </a:lvl4pPr>
            <a:lvl5pPr indent="-355600" lvl="4" marL="22860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●"/>
              <a:defRPr sz="20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71" name="Google Shape;71;p27"/>
          <p:cNvSpPr txBox="1"/>
          <p:nvPr>
            <p:ph idx="10" type="dt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27"/>
          <p:cNvSpPr txBox="1"/>
          <p:nvPr>
            <p:ph idx="11" type="ftr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27"/>
          <p:cNvSpPr txBox="1"/>
          <p:nvPr>
            <p:ph idx="12" type="sldNum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showMasterSp="0" type="picTx">
  <p:cSld name="PICTURE_WITH_CAPTION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8"/>
          <p:cNvSpPr txBox="1"/>
          <p:nvPr>
            <p:ph type="title"/>
          </p:nvPr>
        </p:nvSpPr>
        <p:spPr>
          <a:xfrm>
            <a:off x="5886896" y="1066800"/>
            <a:ext cx="2743200" cy="1981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382F28"/>
              </a:buClr>
              <a:buSzPts val="2100"/>
              <a:buFont typeface="Gill Sans"/>
              <a:buNone/>
              <a:defRPr b="1" sz="21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8"/>
          <p:cNvSpPr txBox="1"/>
          <p:nvPr>
            <p:ph idx="10" type="dt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28"/>
          <p:cNvSpPr txBox="1"/>
          <p:nvPr>
            <p:ph idx="11" type="ftr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28"/>
          <p:cNvSpPr txBox="1"/>
          <p:nvPr>
            <p:ph idx="12" type="sldNum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79" name="Google Shape;79;p28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cap="sq" cmpd="sng" w="88900">
            <a:solidFill>
              <a:srgbClr val="FFFFFF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5500" rotWithShape="0" algn="tl" dir="5400000" dist="18500">
              <a:srgbClr val="000000">
                <a:alpha val="34901"/>
              </a:srgbClr>
            </a:outerShdw>
          </a:effectLst>
        </p:spPr>
        <p:txBody>
          <a:bodyPr anchorCtr="0" anchor="t" bIns="45700" lIns="91425" spcFirstLastPara="1" rIns="91425" wrap="square" tIns="274300">
            <a:normAutofit/>
          </a:bodyPr>
          <a:lstStyle/>
          <a:p>
            <a:pPr indent="0" lvl="0" marL="0" marR="0" rtl="0" algn="l">
              <a:lnSpc>
                <a:spcPct val="9375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Noto Sans Symbols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80" name="Google Shape;80;p28"/>
          <p:cNvSpPr/>
          <p:nvPr>
            <p:ph idx="2" type="pic"/>
          </p:nvPr>
        </p:nvSpPr>
        <p:spPr>
          <a:xfrm>
            <a:off x="838200" y="1143003"/>
            <a:ext cx="4419600" cy="3514531"/>
          </a:xfrm>
          <a:prstGeom prst="roundRect">
            <a:avLst>
              <a:gd fmla="val 783" name="adj"/>
            </a:avLst>
          </a:prstGeom>
          <a:solidFill>
            <a:schemeClr val="lt2"/>
          </a:solidFill>
          <a:ln>
            <a:noFill/>
          </a:ln>
        </p:spPr>
      </p:sp>
      <p:sp>
        <p:nvSpPr>
          <p:cNvPr id="81" name="Google Shape;81;p28"/>
          <p:cNvSpPr/>
          <p:nvPr/>
        </p:nvSpPr>
        <p:spPr>
          <a:xfrm rot="-2131329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4705"/>
            </a:srgbClr>
          </a:solidFill>
          <a:ln cap="rnd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  <a:effectLst>
            <a:outerShdw blurRad="25400" sx="96000" rotWithShape="0" algn="tl" dir="3300000" dist="25400" sy="96000">
              <a:srgbClr val="D1C9A4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82" name="Google Shape;82;p28"/>
          <p:cNvSpPr/>
          <p:nvPr/>
        </p:nvSpPr>
        <p:spPr>
          <a:xfrm flipH="1" rot="2103354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4705"/>
            </a:srgbClr>
          </a:solidFill>
          <a:ln cap="rnd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  <a:effectLst>
            <a:outerShdw blurRad="25400" sx="96000" rotWithShape="0" algn="tl" dir="3300000" dist="25400" sy="96000">
              <a:schemeClr val="lt2">
                <a:alpha val="20000"/>
              </a:scheme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83" name="Google Shape;83;p28"/>
          <p:cNvSpPr txBox="1"/>
          <p:nvPr>
            <p:ph idx="1" type="body"/>
          </p:nvPr>
        </p:nvSpPr>
        <p:spPr>
          <a:xfrm>
            <a:off x="838200" y="4800600"/>
            <a:ext cx="4419600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14285"/>
              </a:lnSpc>
              <a:spcBef>
                <a:spcPts val="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777777"/>
                </a:solidFill>
              </a:defRPr>
            </a:lvl1pPr>
            <a:lvl2pPr indent="-304800" lvl="1" marL="914400" algn="l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1200"/>
              <a:buChar char="◦"/>
              <a:defRPr sz="1200"/>
            </a:lvl2pPr>
            <a:lvl3pPr indent="-2921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1000"/>
              <a:buChar char="●"/>
              <a:defRPr sz="1000"/>
            </a:lvl3pPr>
            <a:lvl4pPr indent="-28575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Char char="●"/>
              <a:defRPr sz="900"/>
            </a:lvl4pPr>
            <a:lvl5pPr indent="-28575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Char char="●"/>
              <a:defRPr sz="9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 rotWithShape="1">
          <a:blip r:embed="rId1">
            <a:alphaModFix/>
          </a:blip>
          <a:tile algn="tl" flip="xy" tx="0" sx="90000" ty="0" sy="90000"/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9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fmla="val 0" name="adj1"/>
              <a:gd fmla="val 5402120" name="adj2"/>
            </a:avLst>
          </a:prstGeom>
          <a:solidFill>
            <a:srgbClr val="F8F8F2">
              <a:alpha val="32941"/>
            </a:srgbClr>
          </a:solidFill>
          <a:ln cap="rnd" cmpd="sng" w="9525">
            <a:solidFill>
              <a:srgbClr val="B9B39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7" name="Google Shape;7;p19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cap="rnd" cmpd="sng" w="27300">
            <a:solidFill>
              <a:srgbClr val="F4F0D9"/>
            </a:solidFill>
            <a:prstDash val="solid"/>
            <a:round/>
            <a:headEnd len="sm" w="sm" type="none"/>
            <a:tailEnd len="sm" w="sm" type="none"/>
          </a:ln>
          <a:effectLst>
            <a:outerShdw blurRad="25400" rotWithShape="0" algn="tl" dir="5400000" dist="25400">
              <a:srgbClr val="9B9683">
                <a:alpha val="8470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8" name="Google Shape;8;p19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fmla="val 11833" name="adj"/>
            </a:avLst>
          </a:prstGeom>
          <a:gradFill>
            <a:gsLst>
              <a:gs pos="0">
                <a:srgbClr val="FBF8F4">
                  <a:alpha val="69803"/>
                </a:srgbClr>
              </a:gs>
              <a:gs pos="70000">
                <a:srgbClr val="FDFDF9">
                  <a:alpha val="54901"/>
                </a:srgbClr>
              </a:gs>
              <a:gs pos="100000">
                <a:srgbClr val="D1C287">
                  <a:alpha val="60000"/>
                </a:srgbClr>
              </a:gs>
            </a:gsLst>
            <a:path path="circle">
              <a:fillToRect b="100%" r="100%"/>
            </a:path>
            <a:tileRect l="-100%" t="-100%"/>
          </a:gradFill>
          <a:ln cap="rnd" cmpd="sng" w="9525">
            <a:solidFill>
              <a:srgbClr val="AEA887"/>
            </a:solidFill>
            <a:prstDash val="solid"/>
            <a:round/>
            <a:headEnd len="sm" w="sm" type="none"/>
            <a:tailEnd len="sm" w="sm" type="none"/>
          </a:ln>
          <a:effectLst>
            <a:outerShdw blurRad="12700" rotWithShape="0" algn="tl" dir="4500000" dist="15000">
              <a:srgbClr val="4D493B">
                <a:alpha val="34901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9" name="Google Shape;9;p19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0" name="Google Shape;10;p19"/>
          <p:cNvSpPr txBox="1"/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rgbClr val="382F28"/>
              </a:buClr>
              <a:buSzPts val="4300"/>
              <a:buFont typeface="Gill Sans"/>
              <a:buNone/>
              <a:defRPr b="0" i="0" sz="4300" u="none" cap="none" strike="noStrike">
                <a:solidFill>
                  <a:srgbClr val="382F28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9"/>
          <p:cNvSpPr txBox="1"/>
          <p:nvPr>
            <p:ph idx="1" type="body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9116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Noto Sans Symbols"/>
              <a:buChar char="⚫"/>
              <a:defRPr b="0" i="0" sz="32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Verdana"/>
              <a:buChar char="◦"/>
              <a:defRPr b="0" i="0" sz="2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oto Sans Symbols"/>
              <a:buChar char="●"/>
              <a:defRPr b="0" i="0" sz="24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12" name="Google Shape;12;p19"/>
          <p:cNvSpPr txBox="1"/>
          <p:nvPr>
            <p:ph idx="10" type="dt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9F997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13" name="Google Shape;13;p19"/>
          <p:cNvSpPr txBox="1"/>
          <p:nvPr>
            <p:ph idx="11" type="ftr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9F997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14" name="Google Shape;14;p19"/>
          <p:cNvSpPr txBox="1"/>
          <p:nvPr>
            <p:ph idx="12" type="sldNum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9F997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9F997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9F997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9F997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9F997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9F997F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9F997F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9F997F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9F997F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5" name="Google Shape;15;p19"/>
          <p:cNvSpPr/>
          <p:nvPr/>
        </p:nvSpPr>
        <p:spPr>
          <a:xfrm>
            <a:off x="1014984" y="-54"/>
            <a:ext cx="73152" cy="6858054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38550" rotWithShape="0" algn="tl" dir="10800000" dist="38000">
              <a:srgbClr val="646258">
                <a:alpha val="2470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9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3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9.jp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9.jp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7.jp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9.jp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9.jp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1.jp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5.jp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9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9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6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9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4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9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"/>
          <p:cNvSpPr txBox="1"/>
          <p:nvPr>
            <p:ph type="title"/>
          </p:nvPr>
        </p:nvSpPr>
        <p:spPr>
          <a:xfrm>
            <a:off x="1357290" y="2000240"/>
            <a:ext cx="749808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382F28"/>
              </a:buClr>
              <a:buSzPts val="6000"/>
              <a:buFont typeface="Gill Sans"/>
              <a:buNone/>
            </a:pPr>
            <a:r>
              <a:rPr lang="en-US" sz="6000"/>
              <a:t>Cognitive Development</a:t>
            </a:r>
            <a:endParaRPr sz="6000"/>
          </a:p>
        </p:txBody>
      </p:sp>
      <p:sp>
        <p:nvSpPr>
          <p:cNvPr id="101" name="Google Shape;101;p1"/>
          <p:cNvSpPr txBox="1"/>
          <p:nvPr>
            <p:ph idx="1" type="body"/>
          </p:nvPr>
        </p:nvSpPr>
        <p:spPr>
          <a:xfrm>
            <a:off x="3286116" y="3571876"/>
            <a:ext cx="5429288" cy="10715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83464" lvl="0" marL="36576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60"/>
              <a:buNone/>
            </a:pPr>
            <a:r>
              <a:rPr i="1" lang="en-US">
                <a:latin typeface="Arial"/>
                <a:ea typeface="Arial"/>
                <a:cs typeface="Arial"/>
                <a:sym typeface="Arial"/>
              </a:rPr>
              <a:t>Ms. Malthi Arunachalam</a:t>
            </a:r>
            <a:endParaRPr i="1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2" name="Google Shape;102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070941" y="126977"/>
            <a:ext cx="1979712" cy="814157"/>
          </a:xfrm>
          <a:prstGeom prst="rect">
            <a:avLst/>
          </a:prstGeom>
          <a:noFill/>
          <a:ln>
            <a:noFill/>
          </a:ln>
        </p:spPr>
      </p:pic>
      <p:sp>
        <p:nvSpPr>
          <p:cNvPr id="103" name="Google Shape;103;p1"/>
          <p:cNvSpPr txBox="1"/>
          <p:nvPr/>
        </p:nvSpPr>
        <p:spPr>
          <a:xfrm>
            <a:off x="5320786" y="6522888"/>
            <a:ext cx="3801875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copyright@EarlyChildhoodAssociation</a:t>
            </a:r>
            <a:endParaRPr b="0" i="0" sz="1800" u="none" cap="none" strike="noStrik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10"/>
          <p:cNvSpPr txBox="1"/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382F28"/>
              </a:buClr>
              <a:buSzPts val="4300"/>
              <a:buFont typeface="Gill Sans"/>
              <a:buNone/>
            </a:pPr>
            <a:r>
              <a:rPr lang="en-US"/>
              <a:t>Memory is of three types;</a:t>
            </a:r>
            <a:endParaRPr/>
          </a:p>
        </p:txBody>
      </p:sp>
      <p:sp>
        <p:nvSpPr>
          <p:cNvPr id="188" name="Google Shape;188;p10"/>
          <p:cNvSpPr txBox="1"/>
          <p:nvPr>
            <p:ph idx="1" type="body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83464" lvl="0" marL="36576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920"/>
              <a:buChar char="⚫"/>
            </a:pPr>
            <a:r>
              <a:rPr lang="en-US" sz="2400"/>
              <a:t>Immediate memory </a:t>
            </a:r>
            <a:endParaRPr/>
          </a:p>
          <a:p>
            <a:pPr indent="-283464" lvl="0" marL="365760" rtl="0" algn="l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SzPts val="1920"/>
              <a:buChar char="⚫"/>
            </a:pPr>
            <a:r>
              <a:rPr lang="en-US" sz="2400"/>
              <a:t>Short term memory </a:t>
            </a:r>
            <a:endParaRPr/>
          </a:p>
          <a:p>
            <a:pPr indent="-283464" lvl="0" marL="365760" rtl="0" algn="l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SzPts val="1920"/>
              <a:buChar char="⚫"/>
            </a:pPr>
            <a:r>
              <a:rPr lang="en-US" sz="2400"/>
              <a:t>Long term memory </a:t>
            </a:r>
            <a:endParaRPr/>
          </a:p>
          <a:p>
            <a:pPr indent="0" lvl="0" marL="82296" rtl="0" algn="l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SzPts val="1920"/>
              <a:buNone/>
            </a:pPr>
            <a:r>
              <a:t/>
            </a:r>
            <a:endParaRPr sz="2400"/>
          </a:p>
          <a:p>
            <a:pPr indent="0" lvl="0" marL="82296" rtl="0" algn="l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SzPts val="1920"/>
              <a:buNone/>
            </a:pPr>
            <a:r>
              <a:rPr lang="en-US" sz="2400"/>
              <a:t>The child needs repetitions to store matter in short term and even at the age of 10 they are developing their short term memory</a:t>
            </a:r>
            <a:endParaRPr/>
          </a:p>
        </p:txBody>
      </p:sp>
      <p:pic>
        <p:nvPicPr>
          <p:cNvPr id="189" name="Google Shape;189;p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380311" y="126978"/>
            <a:ext cx="1670341" cy="686928"/>
          </a:xfrm>
          <a:prstGeom prst="rect">
            <a:avLst/>
          </a:prstGeom>
          <a:noFill/>
          <a:ln>
            <a:noFill/>
          </a:ln>
        </p:spPr>
      </p:pic>
      <p:sp>
        <p:nvSpPr>
          <p:cNvPr id="190" name="Google Shape;190;p10"/>
          <p:cNvSpPr txBox="1"/>
          <p:nvPr/>
        </p:nvSpPr>
        <p:spPr>
          <a:xfrm>
            <a:off x="5320786" y="6522888"/>
            <a:ext cx="3801875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copyright@EarlyChildhoodAssociation</a:t>
            </a:r>
            <a:endParaRPr b="0" i="0" sz="1800" u="none" cap="none" strike="noStrik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11"/>
          <p:cNvSpPr txBox="1"/>
          <p:nvPr>
            <p:ph idx="1" type="body"/>
          </p:nvPr>
        </p:nvSpPr>
        <p:spPr>
          <a:xfrm>
            <a:off x="971600" y="836411"/>
            <a:ext cx="7498080" cy="579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-283464" lvl="0" marL="36576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60"/>
              <a:buChar char="⚫"/>
            </a:pPr>
            <a:r>
              <a:rPr lang="en-US"/>
              <a:t>Language helps the child to understand and interpret his sensory experiences\</a:t>
            </a:r>
            <a:endParaRPr/>
          </a:p>
          <a:p>
            <a:pPr indent="-283464" lvl="0" marL="36576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560"/>
              <a:buChar char="⚫"/>
            </a:pPr>
            <a:r>
              <a:rPr lang="en-US"/>
              <a:t>Language is best developed through conversations and organizing classroom opportunities</a:t>
            </a:r>
            <a:endParaRPr/>
          </a:p>
          <a:p>
            <a:pPr indent="-283464" lvl="0" marL="36576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560"/>
              <a:buChar char="⚫"/>
            </a:pPr>
            <a:r>
              <a:rPr lang="en-US"/>
              <a:t>Good memory leads to thinking </a:t>
            </a:r>
            <a:endParaRPr/>
          </a:p>
          <a:p>
            <a:pPr indent="0" lvl="0" marL="82296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560"/>
              <a:buNone/>
            </a:pPr>
            <a:r>
              <a:rPr lang="en-US"/>
              <a:t>   Thinking can be broadly classified into </a:t>
            </a:r>
            <a:endParaRPr/>
          </a:p>
          <a:p>
            <a:pPr indent="0" lvl="0" marL="82296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560"/>
              <a:buNone/>
            </a:pPr>
            <a:r>
              <a:rPr lang="en-US"/>
              <a:t>   creative, critical, problem solving and  </a:t>
            </a:r>
            <a:endParaRPr/>
          </a:p>
          <a:p>
            <a:pPr indent="0" lvl="0" marL="82296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560"/>
              <a:buNone/>
            </a:pPr>
            <a:r>
              <a:rPr lang="en-US"/>
              <a:t>   reasoning. </a:t>
            </a:r>
            <a:endParaRPr/>
          </a:p>
          <a:p>
            <a:pPr indent="-283464" lvl="0" marL="36576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560"/>
              <a:buChar char="⚫"/>
            </a:pPr>
            <a:r>
              <a:rPr lang="en-US"/>
              <a:t>Creative thinking is the ability to see an object or situation from a new angle </a:t>
            </a:r>
            <a:endParaRPr/>
          </a:p>
        </p:txBody>
      </p:sp>
      <p:pic>
        <p:nvPicPr>
          <p:cNvPr id="196" name="Google Shape;196;p1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070941" y="126977"/>
            <a:ext cx="1979712" cy="814157"/>
          </a:xfrm>
          <a:prstGeom prst="rect">
            <a:avLst/>
          </a:prstGeom>
          <a:noFill/>
          <a:ln>
            <a:noFill/>
          </a:ln>
        </p:spPr>
      </p:pic>
      <p:sp>
        <p:nvSpPr>
          <p:cNvPr id="197" name="Google Shape;197;p11"/>
          <p:cNvSpPr txBox="1"/>
          <p:nvPr/>
        </p:nvSpPr>
        <p:spPr>
          <a:xfrm>
            <a:off x="5320786" y="6522888"/>
            <a:ext cx="3801875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copyright@EarlyChildhoodAssociation</a:t>
            </a:r>
            <a:endParaRPr b="0" i="0" sz="1800" u="none" cap="none" strike="noStrik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12"/>
          <p:cNvSpPr txBox="1"/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382F28"/>
              </a:buClr>
              <a:buSzPts val="4300"/>
              <a:buFont typeface="Gill Sans"/>
              <a:buNone/>
            </a:pPr>
            <a:r>
              <a:rPr lang="en-US"/>
              <a:t>Teacher/Adult Guide</a:t>
            </a:r>
            <a:endParaRPr/>
          </a:p>
        </p:txBody>
      </p:sp>
      <p:sp>
        <p:nvSpPr>
          <p:cNvPr id="203" name="Google Shape;203;p12"/>
          <p:cNvSpPr txBox="1"/>
          <p:nvPr>
            <p:ph idx="1" type="body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82296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920"/>
              <a:buNone/>
            </a:pPr>
            <a:r>
              <a:rPr lang="en-US" sz="2400"/>
              <a:t>Improve the learning environment so that it interests children:</a:t>
            </a:r>
            <a:endParaRPr/>
          </a:p>
          <a:p>
            <a:pPr indent="-283464" lvl="0" marL="365760" rtl="0" algn="l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SzPts val="1920"/>
              <a:buChar char="⚫"/>
            </a:pPr>
            <a:r>
              <a:rPr lang="en-US" sz="2400"/>
              <a:t>Provide more challenging toys;</a:t>
            </a:r>
            <a:endParaRPr/>
          </a:p>
          <a:p>
            <a:pPr indent="-283464" lvl="0" marL="365760" rtl="0" algn="l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SzPts val="1920"/>
              <a:buChar char="⚫"/>
            </a:pPr>
            <a:r>
              <a:rPr lang="en-US" sz="2400"/>
              <a:t>Hang up new shapes or pictures/ posters in the classroom.</a:t>
            </a:r>
            <a:endParaRPr/>
          </a:p>
          <a:p>
            <a:pPr indent="-283464" lvl="0" marL="365760" rtl="0" algn="l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SzPts val="1920"/>
              <a:buChar char="⚫"/>
            </a:pPr>
            <a:r>
              <a:rPr lang="en-US" sz="2400"/>
              <a:t>Play games like “ I spy” which draws children’s attention to new objects</a:t>
            </a:r>
            <a:endParaRPr/>
          </a:p>
          <a:p>
            <a:pPr indent="-283464" lvl="0" marL="365760" rtl="0" algn="l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SzPts val="1920"/>
              <a:buChar char="⚫"/>
            </a:pPr>
            <a:r>
              <a:rPr lang="en-US" sz="2400"/>
              <a:t>Model necessary skills in the context of the activity</a:t>
            </a:r>
            <a:endParaRPr/>
          </a:p>
        </p:txBody>
      </p:sp>
      <p:pic>
        <p:nvPicPr>
          <p:cNvPr id="204" name="Google Shape;204;p1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070941" y="126977"/>
            <a:ext cx="1979712" cy="814157"/>
          </a:xfrm>
          <a:prstGeom prst="rect">
            <a:avLst/>
          </a:prstGeom>
          <a:noFill/>
          <a:ln>
            <a:noFill/>
          </a:ln>
        </p:spPr>
      </p:pic>
      <p:sp>
        <p:nvSpPr>
          <p:cNvPr id="205" name="Google Shape;205;p12"/>
          <p:cNvSpPr txBox="1"/>
          <p:nvPr/>
        </p:nvSpPr>
        <p:spPr>
          <a:xfrm>
            <a:off x="5320786" y="6522888"/>
            <a:ext cx="3801875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copyright@EarlyChildhoodAssociation</a:t>
            </a:r>
            <a:endParaRPr b="0" i="0" sz="1800" u="none" cap="none" strike="noStrik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13"/>
          <p:cNvSpPr txBox="1"/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382F28"/>
              </a:buClr>
              <a:buSzPct val="100000"/>
              <a:buFont typeface="Gill Sans"/>
              <a:buNone/>
            </a:pPr>
            <a:r>
              <a:rPr lang="en-US"/>
              <a:t>Activities to improve cognitive development in preschoolers</a:t>
            </a:r>
            <a:endParaRPr/>
          </a:p>
        </p:txBody>
      </p:sp>
      <p:sp>
        <p:nvSpPr>
          <p:cNvPr id="211" name="Google Shape;211;p13"/>
          <p:cNvSpPr txBox="1"/>
          <p:nvPr>
            <p:ph idx="1" type="body"/>
          </p:nvPr>
        </p:nvSpPr>
        <p:spPr>
          <a:xfrm>
            <a:off x="1447800" y="1752600"/>
            <a:ext cx="7498080" cy="48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83464" lvl="0" marL="36576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920"/>
              <a:buChar char="⚫"/>
            </a:pPr>
            <a:r>
              <a:rPr lang="en-US" sz="2400"/>
              <a:t>SENSES </a:t>
            </a:r>
            <a:endParaRPr/>
          </a:p>
          <a:p>
            <a:pPr indent="0" lvl="0" marL="82296" rtl="0" algn="l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SzPts val="1920"/>
              <a:buNone/>
            </a:pPr>
            <a:r>
              <a:rPr lang="en-US" sz="2400"/>
              <a:t>   Obstacle courses, water tables, feel the tree trunks, identify food items by their smell</a:t>
            </a:r>
            <a:endParaRPr/>
          </a:p>
          <a:p>
            <a:pPr indent="0" lvl="0" marL="82296" rtl="0" algn="l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SzPts val="1920"/>
              <a:buNone/>
            </a:pPr>
            <a:r>
              <a:rPr lang="en-US" sz="2400"/>
              <a:t> </a:t>
            </a:r>
            <a:endParaRPr/>
          </a:p>
        </p:txBody>
      </p:sp>
      <p:pic>
        <p:nvPicPr>
          <p:cNvPr id="212" name="Google Shape;212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50141" y="126977"/>
            <a:ext cx="1200512" cy="493711"/>
          </a:xfrm>
          <a:prstGeom prst="rect">
            <a:avLst/>
          </a:prstGeom>
          <a:noFill/>
          <a:ln>
            <a:noFill/>
          </a:ln>
        </p:spPr>
      </p:pic>
      <p:sp>
        <p:nvSpPr>
          <p:cNvPr id="213" name="Google Shape;213;p13"/>
          <p:cNvSpPr txBox="1"/>
          <p:nvPr/>
        </p:nvSpPr>
        <p:spPr>
          <a:xfrm>
            <a:off x="5320786" y="6522888"/>
            <a:ext cx="3801875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copyright@EarlyChildhoodAssociation</a:t>
            </a:r>
            <a:endParaRPr b="0" i="0" sz="1800" u="none" cap="none" strike="noStrik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14"/>
          <p:cNvSpPr txBox="1"/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382F28"/>
              </a:buClr>
              <a:buSzPts val="4300"/>
              <a:buFont typeface="Gill Sans"/>
              <a:buNone/>
            </a:pPr>
            <a:r>
              <a:rPr lang="en-US"/>
              <a:t>Memory development </a:t>
            </a:r>
            <a:endParaRPr/>
          </a:p>
        </p:txBody>
      </p:sp>
      <p:sp>
        <p:nvSpPr>
          <p:cNvPr id="219" name="Google Shape;219;p14"/>
          <p:cNvSpPr txBox="1"/>
          <p:nvPr>
            <p:ph idx="1" type="body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8229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20"/>
              <a:buNone/>
            </a:pPr>
            <a:r>
              <a:rPr lang="en-US" sz="2400"/>
              <a:t>Visual </a:t>
            </a:r>
            <a:endParaRPr/>
          </a:p>
          <a:p>
            <a:pPr indent="-283464" lvl="0" marL="36576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920"/>
              <a:buChar char="⚫"/>
            </a:pPr>
            <a:r>
              <a:rPr lang="en-US" sz="2400"/>
              <a:t> show a chart with picture of a garden/ beach/ play ground; then give a work sheet with similar drawing with few details missing</a:t>
            </a:r>
            <a:endParaRPr/>
          </a:p>
          <a:p>
            <a:pPr indent="-283464" lvl="0" marL="36576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920"/>
              <a:buChar char="⚫"/>
            </a:pPr>
            <a:r>
              <a:rPr lang="en-US" sz="2400"/>
              <a:t>Display objects in a tray, ask them to recall</a:t>
            </a:r>
            <a:endParaRPr/>
          </a:p>
          <a:p>
            <a:pPr indent="0" lvl="0" marL="82296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920"/>
              <a:buNone/>
            </a:pPr>
            <a:r>
              <a:rPr lang="en-US" sz="2400"/>
              <a:t>Auditory </a:t>
            </a:r>
            <a:endParaRPr/>
          </a:p>
          <a:p>
            <a:pPr indent="-283464" lvl="0" marL="36576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920"/>
              <a:buChar char="⚫"/>
            </a:pPr>
            <a:r>
              <a:rPr lang="en-US" sz="2400"/>
              <a:t>Play audio recording of animal sounds. Get class to reproduce the sound </a:t>
            </a:r>
            <a:endParaRPr/>
          </a:p>
          <a:p>
            <a:pPr indent="-283464" lvl="0" marL="36576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920"/>
              <a:buChar char="⚫"/>
            </a:pPr>
            <a:r>
              <a:rPr lang="en-US" sz="2400"/>
              <a:t>Get children to listen to difficult sounds with eyes closed for a few minutes. Identify the sound they heard during this period </a:t>
            </a:r>
            <a:endParaRPr/>
          </a:p>
          <a:p>
            <a:pPr indent="-161543" lvl="0" marL="36576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920"/>
              <a:buNone/>
            </a:pPr>
            <a:r>
              <a:t/>
            </a:r>
            <a:endParaRPr sz="2400"/>
          </a:p>
          <a:p>
            <a:pPr indent="0" lvl="0" marL="82296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920"/>
              <a:buNone/>
            </a:pPr>
            <a:r>
              <a:t/>
            </a:r>
            <a:endParaRPr sz="2400"/>
          </a:p>
        </p:txBody>
      </p:sp>
      <p:pic>
        <p:nvPicPr>
          <p:cNvPr id="220" name="Google Shape;220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070941" y="126977"/>
            <a:ext cx="1979712" cy="814157"/>
          </a:xfrm>
          <a:prstGeom prst="rect">
            <a:avLst/>
          </a:prstGeom>
          <a:noFill/>
          <a:ln>
            <a:noFill/>
          </a:ln>
        </p:spPr>
      </p:pic>
      <p:sp>
        <p:nvSpPr>
          <p:cNvPr id="221" name="Google Shape;221;p14"/>
          <p:cNvSpPr txBox="1"/>
          <p:nvPr/>
        </p:nvSpPr>
        <p:spPr>
          <a:xfrm>
            <a:off x="5320786" y="6522888"/>
            <a:ext cx="3801875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copyright@EarlyChildhoodAssociation</a:t>
            </a:r>
            <a:endParaRPr b="0" i="0" sz="1800" u="none" cap="none" strike="noStrik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15"/>
          <p:cNvSpPr txBox="1"/>
          <p:nvPr>
            <p:ph idx="1" type="body"/>
          </p:nvPr>
        </p:nvSpPr>
        <p:spPr>
          <a:xfrm>
            <a:off x="1371600" y="928255"/>
            <a:ext cx="7498080" cy="5943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8229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60"/>
              <a:buNone/>
            </a:pPr>
            <a:r>
              <a:rPr lang="en-US"/>
              <a:t>Problem solving:</a:t>
            </a:r>
            <a:endParaRPr/>
          </a:p>
          <a:p>
            <a:pPr indent="-283464" lvl="0" marL="365760" rtl="0" algn="l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SzPts val="1920"/>
              <a:buChar char="⚫"/>
            </a:pPr>
            <a:r>
              <a:rPr lang="en-US" sz="2400"/>
              <a:t>Puzzles, drawing maps, maze, get children to lip read single commonly used words.</a:t>
            </a:r>
            <a:endParaRPr/>
          </a:p>
          <a:p>
            <a:pPr indent="-283464" lvl="0" marL="365760" rtl="0" algn="l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SzPts val="1920"/>
              <a:buChar char="⚫"/>
            </a:pPr>
            <a:r>
              <a:rPr lang="en-US" sz="2400"/>
              <a:t>Cause and effect : memory games, tic-tac-toe </a:t>
            </a:r>
            <a:endParaRPr/>
          </a:p>
          <a:p>
            <a:pPr indent="-283464" lvl="0" marL="365760" rtl="0" algn="l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SzPts val="1920"/>
              <a:buChar char="⚫"/>
            </a:pPr>
            <a:r>
              <a:rPr lang="en-US" sz="2400"/>
              <a:t>Expression of ideas to others : guess who games</a:t>
            </a:r>
            <a:endParaRPr/>
          </a:p>
          <a:p>
            <a:pPr indent="-283464" lvl="0" marL="365760" rtl="0" algn="l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SzPts val="1920"/>
              <a:buChar char="⚫"/>
            </a:pPr>
            <a:r>
              <a:rPr lang="en-US" sz="2400"/>
              <a:t>Properties of objects : matching/folding socks, putting away play utensils in kitchen in their appropriate places.</a:t>
            </a:r>
            <a:endParaRPr/>
          </a:p>
        </p:txBody>
      </p:sp>
      <p:pic>
        <p:nvPicPr>
          <p:cNvPr id="227" name="Google Shape;227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070941" y="126977"/>
            <a:ext cx="1979712" cy="814157"/>
          </a:xfrm>
          <a:prstGeom prst="rect">
            <a:avLst/>
          </a:prstGeom>
          <a:noFill/>
          <a:ln>
            <a:noFill/>
          </a:ln>
        </p:spPr>
      </p:pic>
      <p:sp>
        <p:nvSpPr>
          <p:cNvPr id="228" name="Google Shape;228;p15"/>
          <p:cNvSpPr txBox="1"/>
          <p:nvPr/>
        </p:nvSpPr>
        <p:spPr>
          <a:xfrm>
            <a:off x="5320786" y="6522888"/>
            <a:ext cx="3801875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copyright@EarlyChildhoodAssociation</a:t>
            </a:r>
            <a:endParaRPr b="0" i="0" sz="1800" u="none" cap="none" strike="noStrik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16"/>
          <p:cNvSpPr txBox="1"/>
          <p:nvPr>
            <p:ph type="title"/>
          </p:nvPr>
        </p:nvSpPr>
        <p:spPr>
          <a:xfrm>
            <a:off x="1115616" y="623590"/>
            <a:ext cx="749808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382F28"/>
              </a:buClr>
              <a:buSzPct val="100000"/>
              <a:buFont typeface="Gill Sans"/>
              <a:buNone/>
            </a:pPr>
            <a:r>
              <a:rPr lang="en-US"/>
              <a:t>Symbolic thoughts ( imaginative plays)</a:t>
            </a:r>
            <a:endParaRPr/>
          </a:p>
        </p:txBody>
      </p:sp>
      <p:sp>
        <p:nvSpPr>
          <p:cNvPr id="234" name="Google Shape;234;p16"/>
          <p:cNvSpPr txBox="1"/>
          <p:nvPr>
            <p:ph idx="1" type="body"/>
          </p:nvPr>
        </p:nvSpPr>
        <p:spPr>
          <a:xfrm>
            <a:off x="1115616" y="1796752"/>
            <a:ext cx="7498080" cy="48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83464" lvl="0" marL="36576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60"/>
              <a:buChar char="⚫"/>
            </a:pPr>
            <a:r>
              <a:rPr lang="en-US"/>
              <a:t>Trains, dolls, dress up, draw or arrange furniture in the hall.</a:t>
            </a:r>
            <a:endParaRPr/>
          </a:p>
        </p:txBody>
      </p:sp>
      <p:pic>
        <p:nvPicPr>
          <p:cNvPr id="235" name="Google Shape;235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740351" y="126978"/>
            <a:ext cx="1310301" cy="538862"/>
          </a:xfrm>
          <a:prstGeom prst="rect">
            <a:avLst/>
          </a:prstGeom>
          <a:noFill/>
          <a:ln>
            <a:noFill/>
          </a:ln>
        </p:spPr>
      </p:pic>
      <p:sp>
        <p:nvSpPr>
          <p:cNvPr id="236" name="Google Shape;236;p16"/>
          <p:cNvSpPr txBox="1"/>
          <p:nvPr/>
        </p:nvSpPr>
        <p:spPr>
          <a:xfrm>
            <a:off x="5320786" y="6522888"/>
            <a:ext cx="3801875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copyright@EarlyChildhoodAssociation</a:t>
            </a:r>
            <a:endParaRPr b="0" i="0" sz="1800" u="none" cap="none" strike="noStrik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0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17"/>
          <p:cNvSpPr txBox="1"/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382F28"/>
              </a:buClr>
              <a:buSzPts val="4300"/>
              <a:buFont typeface="Gill Sans"/>
              <a:buNone/>
            </a:pPr>
            <a:r>
              <a:rPr lang="en-US"/>
              <a:t>Some general suggestions</a:t>
            </a:r>
            <a:endParaRPr/>
          </a:p>
        </p:txBody>
      </p:sp>
      <p:sp>
        <p:nvSpPr>
          <p:cNvPr id="242" name="Google Shape;242;p17"/>
          <p:cNvSpPr txBox="1"/>
          <p:nvPr>
            <p:ph idx="1" type="body"/>
          </p:nvPr>
        </p:nvSpPr>
        <p:spPr>
          <a:xfrm>
            <a:off x="1435608" y="1447800"/>
            <a:ext cx="7498080" cy="518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-283464" lvl="0" marL="36576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920"/>
              <a:buChar char="⚫"/>
            </a:pPr>
            <a:r>
              <a:rPr lang="en-US" sz="2400"/>
              <a:t>Allow some clutter in classroom materials some times as this aids in sorting</a:t>
            </a:r>
            <a:endParaRPr/>
          </a:p>
          <a:p>
            <a:pPr indent="-283464" lvl="0" marL="365760" rtl="0" algn="l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SzPts val="1920"/>
              <a:buChar char="⚫"/>
            </a:pPr>
            <a:r>
              <a:rPr lang="en-US" sz="2400"/>
              <a:t>Preschoolers adapt their speech to fit the needs of their listeners. So listen carefully</a:t>
            </a:r>
            <a:endParaRPr/>
          </a:p>
          <a:p>
            <a:pPr indent="-283464" lvl="0" marL="365760" rtl="0" algn="l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SzPts val="1920"/>
              <a:buChar char="⚫"/>
            </a:pPr>
            <a:r>
              <a:rPr lang="en-US" sz="2400"/>
              <a:t>Repetitions and recalls at periodical intervals are needed</a:t>
            </a:r>
            <a:endParaRPr/>
          </a:p>
          <a:p>
            <a:pPr indent="-283464" lvl="0" marL="365760" rtl="0" algn="l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SzPts val="1920"/>
              <a:buChar char="⚫"/>
            </a:pPr>
            <a:r>
              <a:rPr lang="en-US" sz="2400"/>
              <a:t>Curiosity is inevitable for development of intelligence </a:t>
            </a:r>
            <a:endParaRPr/>
          </a:p>
          <a:p>
            <a:pPr indent="-283464" lvl="0" marL="365760" rtl="0" algn="l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SzPts val="1920"/>
              <a:buChar char="⚫"/>
            </a:pPr>
            <a:r>
              <a:rPr lang="en-US" sz="2400"/>
              <a:t>Rewards help in sustaining the approved behavior more than punishment eliminating the unwanted behavior </a:t>
            </a:r>
            <a:endParaRPr/>
          </a:p>
        </p:txBody>
      </p:sp>
      <p:pic>
        <p:nvPicPr>
          <p:cNvPr id="243" name="Google Shape;243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499949" y="126977"/>
            <a:ext cx="1550703" cy="637727"/>
          </a:xfrm>
          <a:prstGeom prst="rect">
            <a:avLst/>
          </a:prstGeom>
          <a:noFill/>
          <a:ln>
            <a:noFill/>
          </a:ln>
        </p:spPr>
      </p:pic>
      <p:sp>
        <p:nvSpPr>
          <p:cNvPr id="244" name="Google Shape;244;p17"/>
          <p:cNvSpPr txBox="1"/>
          <p:nvPr/>
        </p:nvSpPr>
        <p:spPr>
          <a:xfrm>
            <a:off x="5320786" y="6522888"/>
            <a:ext cx="3801875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copyright@EarlyChildhoodAssociation</a:t>
            </a:r>
            <a:endParaRPr b="0" i="0" sz="1800" u="none" cap="none" strike="noStrik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18"/>
          <p:cNvSpPr txBox="1"/>
          <p:nvPr>
            <p:ph type="title"/>
          </p:nvPr>
        </p:nvSpPr>
        <p:spPr>
          <a:xfrm>
            <a:off x="1295400" y="2743200"/>
            <a:ext cx="749808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382F28"/>
              </a:buClr>
              <a:buSzPts val="5400"/>
              <a:buFont typeface="Gill Sans"/>
              <a:buNone/>
            </a:pPr>
            <a:r>
              <a:rPr lang="en-US" sz="5400"/>
              <a:t>THANK YOU </a:t>
            </a:r>
            <a:endParaRPr/>
          </a:p>
        </p:txBody>
      </p:sp>
      <p:pic>
        <p:nvPicPr>
          <p:cNvPr id="250" name="Google Shape;250;p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070941" y="126977"/>
            <a:ext cx="1979712" cy="814157"/>
          </a:xfrm>
          <a:prstGeom prst="rect">
            <a:avLst/>
          </a:prstGeom>
          <a:noFill/>
          <a:ln>
            <a:noFill/>
          </a:ln>
        </p:spPr>
      </p:pic>
      <p:sp>
        <p:nvSpPr>
          <p:cNvPr id="251" name="Google Shape;251;p18"/>
          <p:cNvSpPr txBox="1"/>
          <p:nvPr/>
        </p:nvSpPr>
        <p:spPr>
          <a:xfrm>
            <a:off x="5320786" y="6522888"/>
            <a:ext cx="3801875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copyright@EarlyChildhoodAssociation</a:t>
            </a:r>
            <a:endParaRPr b="0" i="0" sz="1800" u="none" cap="none" strike="noStrik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"/>
          <p:cNvSpPr txBox="1"/>
          <p:nvPr>
            <p:ph type="ctrTitle"/>
          </p:nvPr>
        </p:nvSpPr>
        <p:spPr>
          <a:xfrm>
            <a:off x="1371600" y="1600200"/>
            <a:ext cx="7406640" cy="147218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382F28"/>
              </a:buClr>
              <a:buSzPts val="6600"/>
              <a:buFont typeface="Gill Sans"/>
              <a:buNone/>
            </a:pPr>
            <a:r>
              <a:rPr lang="en-US" sz="6600"/>
              <a:t>Parikrama – the circle of living </a:t>
            </a:r>
            <a:endParaRPr/>
          </a:p>
        </p:txBody>
      </p:sp>
      <p:sp>
        <p:nvSpPr>
          <p:cNvPr id="109" name="Google Shape;109;p2"/>
          <p:cNvSpPr txBox="1"/>
          <p:nvPr>
            <p:ph idx="1" type="subTitle"/>
          </p:nvPr>
        </p:nvSpPr>
        <p:spPr>
          <a:xfrm>
            <a:off x="1447800" y="3505200"/>
            <a:ext cx="740664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0">
            <a:normAutofit lnSpcReduction="10000"/>
          </a:bodyPr>
          <a:lstStyle/>
          <a:p>
            <a:pPr indent="0" lvl="0" marL="2743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80"/>
              <a:buNone/>
            </a:pPr>
            <a:r>
              <a:rPr lang="en-US"/>
              <a:t>Cognitive Development </a:t>
            </a:r>
            <a:endParaRPr/>
          </a:p>
          <a:p>
            <a:pPr indent="0" lvl="0" marL="27432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080"/>
              <a:buNone/>
            </a:pPr>
            <a:r>
              <a:rPr lang="en-US"/>
              <a:t>Is about how we use our minds and organize thinking to understand the world around us.</a:t>
            </a:r>
            <a:endParaRPr/>
          </a:p>
          <a:p>
            <a:pPr indent="0" lvl="0" marL="27432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080"/>
              <a:buNone/>
            </a:pPr>
            <a:r>
              <a:rPr lang="en-US"/>
              <a:t>                                  - Jean Piaget</a:t>
            </a:r>
            <a:endParaRPr/>
          </a:p>
          <a:p>
            <a:pPr indent="0" lvl="0" marL="27432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080"/>
              <a:buNone/>
            </a:pPr>
            <a:r>
              <a:t/>
            </a:r>
            <a:endParaRPr/>
          </a:p>
        </p:txBody>
      </p:sp>
      <p:pic>
        <p:nvPicPr>
          <p:cNvPr id="110" name="Google Shape;110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070941" y="126977"/>
            <a:ext cx="1979712" cy="814157"/>
          </a:xfrm>
          <a:prstGeom prst="rect">
            <a:avLst/>
          </a:prstGeom>
          <a:noFill/>
          <a:ln>
            <a:noFill/>
          </a:ln>
        </p:spPr>
      </p:pic>
      <p:sp>
        <p:nvSpPr>
          <p:cNvPr id="111" name="Google Shape;111;p2"/>
          <p:cNvSpPr txBox="1"/>
          <p:nvPr/>
        </p:nvSpPr>
        <p:spPr>
          <a:xfrm>
            <a:off x="5320786" y="6522888"/>
            <a:ext cx="3801875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copyright@EarlyChildhoodAssociation</a:t>
            </a:r>
            <a:endParaRPr b="0" i="0" sz="1800" u="none" cap="none" strike="noStrik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3"/>
          <p:cNvSpPr txBox="1"/>
          <p:nvPr>
            <p:ph type="title"/>
          </p:nvPr>
        </p:nvSpPr>
        <p:spPr>
          <a:xfrm>
            <a:off x="971600" y="369634"/>
            <a:ext cx="749808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382F28"/>
              </a:buClr>
              <a:buSzPct val="100000"/>
              <a:buFont typeface="Gill Sans"/>
              <a:buNone/>
            </a:pPr>
            <a:r>
              <a:rPr lang="en-US"/>
              <a:t>What is Cognitive Development?</a:t>
            </a:r>
            <a:endParaRPr/>
          </a:p>
        </p:txBody>
      </p:sp>
      <p:sp>
        <p:nvSpPr>
          <p:cNvPr id="117" name="Google Shape;117;p3"/>
          <p:cNvSpPr txBox="1"/>
          <p:nvPr>
            <p:ph idx="1" type="body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83464" lvl="0" marL="36576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920"/>
              <a:buChar char="⚫"/>
            </a:pPr>
            <a:r>
              <a:rPr lang="en-US" sz="2400"/>
              <a:t>Intellectual/cognitive development is the child’s ability to receive, to process and to respond to the world and its people around him/her.</a:t>
            </a:r>
            <a:endParaRPr/>
          </a:p>
          <a:p>
            <a:pPr indent="-283464" lvl="0" marL="365760" rtl="0" algn="l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SzPts val="1920"/>
              <a:buChar char="⚫"/>
            </a:pPr>
            <a:r>
              <a:rPr lang="en-US" sz="2400"/>
              <a:t>It refers to the construction of a thought process that includes problem solving, remembering and the ability to make decisions from childhood up to the adulthood stage </a:t>
            </a:r>
            <a:endParaRPr/>
          </a:p>
        </p:txBody>
      </p:sp>
      <p:pic>
        <p:nvPicPr>
          <p:cNvPr id="118" name="Google Shape;118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12359" y="126978"/>
            <a:ext cx="1238293" cy="509248"/>
          </a:xfrm>
          <a:prstGeom prst="rect">
            <a:avLst/>
          </a:prstGeom>
          <a:noFill/>
          <a:ln>
            <a:noFill/>
          </a:ln>
        </p:spPr>
      </p:pic>
      <p:sp>
        <p:nvSpPr>
          <p:cNvPr id="119" name="Google Shape;119;p3"/>
          <p:cNvSpPr txBox="1"/>
          <p:nvPr/>
        </p:nvSpPr>
        <p:spPr>
          <a:xfrm>
            <a:off x="5320786" y="6522888"/>
            <a:ext cx="3801875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copyright@EarlyChildhoodAssociation</a:t>
            </a:r>
            <a:endParaRPr b="0" i="0" sz="1800" u="none" cap="none" strike="noStrik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4"/>
          <p:cNvSpPr txBox="1"/>
          <p:nvPr>
            <p:ph type="title"/>
          </p:nvPr>
        </p:nvSpPr>
        <p:spPr>
          <a:xfrm>
            <a:off x="978823" y="495300"/>
            <a:ext cx="7498080" cy="1600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382F28"/>
              </a:buClr>
              <a:buSzPts val="2400"/>
              <a:buFont typeface="Gill Sans"/>
              <a:buNone/>
            </a:pPr>
            <a:r>
              <a:rPr lang="en-US" sz="2400"/>
              <a:t>Cognition refers to 5 mental processes that transform the sensory input in various ways, code it, store it, and retrieve it for later use.</a:t>
            </a:r>
            <a:endParaRPr/>
          </a:p>
        </p:txBody>
      </p:sp>
      <p:sp>
        <p:nvSpPr>
          <p:cNvPr id="125" name="Google Shape;125;p4"/>
          <p:cNvSpPr txBox="1"/>
          <p:nvPr>
            <p:ph idx="1" type="body"/>
          </p:nvPr>
        </p:nvSpPr>
        <p:spPr>
          <a:xfrm>
            <a:off x="1143000" y="1943100"/>
            <a:ext cx="7802880" cy="46862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8229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20"/>
              <a:buNone/>
            </a:pPr>
            <a:r>
              <a:rPr lang="en-US" sz="2400"/>
              <a:t>             </a:t>
            </a:r>
            <a:r>
              <a:rPr lang="en-US" sz="2400" u="sng"/>
              <a:t> Hypothetical processes of cognition</a:t>
            </a:r>
            <a:endParaRPr/>
          </a:p>
        </p:txBody>
      </p:sp>
      <p:cxnSp>
        <p:nvCxnSpPr>
          <p:cNvPr id="126" name="Google Shape;126;p4"/>
          <p:cNvCxnSpPr/>
          <p:nvPr/>
        </p:nvCxnSpPr>
        <p:spPr>
          <a:xfrm rot="5400000">
            <a:off x="1866900" y="2400300"/>
            <a:ext cx="1752600" cy="1676400"/>
          </a:xfrm>
          <a:prstGeom prst="bentConnector3">
            <a:avLst>
              <a:gd fmla="val 50000" name="adj1"/>
            </a:avLst>
          </a:prstGeom>
          <a:noFill/>
          <a:ln cap="flat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27" name="Google Shape;127;p4"/>
          <p:cNvCxnSpPr/>
          <p:nvPr/>
        </p:nvCxnSpPr>
        <p:spPr>
          <a:xfrm rot="5400000">
            <a:off x="2286000" y="3429000"/>
            <a:ext cx="2895600" cy="762000"/>
          </a:xfrm>
          <a:prstGeom prst="bentConnector3">
            <a:avLst>
              <a:gd fmla="val 50000" name="adj1"/>
            </a:avLst>
          </a:prstGeom>
          <a:noFill/>
          <a:ln cap="flat" cmpd="sng" w="9525">
            <a:solidFill>
              <a:schemeClr val="accent1"/>
            </a:solidFill>
            <a:prstDash val="solid"/>
            <a:round/>
            <a:headEnd len="sm" w="sm" type="none"/>
            <a:tailEnd len="med" w="med" type="stealth"/>
          </a:ln>
        </p:spPr>
      </p:cxnSp>
      <p:cxnSp>
        <p:nvCxnSpPr>
          <p:cNvPr id="128" name="Google Shape;128;p4"/>
          <p:cNvCxnSpPr/>
          <p:nvPr/>
        </p:nvCxnSpPr>
        <p:spPr>
          <a:xfrm flipH="1" rot="-5400000">
            <a:off x="5560050" y="2364750"/>
            <a:ext cx="1910100" cy="1905000"/>
          </a:xfrm>
          <a:prstGeom prst="bentConnector3">
            <a:avLst>
              <a:gd fmla="val 50000" name="adj1"/>
            </a:avLst>
          </a:prstGeom>
          <a:noFill/>
          <a:ln cap="flat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29" name="Google Shape;129;p4"/>
          <p:cNvCxnSpPr/>
          <p:nvPr/>
        </p:nvCxnSpPr>
        <p:spPr>
          <a:xfrm flipH="1" rot="-5400000">
            <a:off x="4038600" y="3429000"/>
            <a:ext cx="2819400" cy="685800"/>
          </a:xfrm>
          <a:prstGeom prst="bentConnector3">
            <a:avLst>
              <a:gd fmla="val 50000" name="adj1"/>
            </a:avLst>
          </a:prstGeom>
          <a:noFill/>
          <a:ln cap="flat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30" name="Google Shape;130;p4"/>
          <p:cNvCxnSpPr/>
          <p:nvPr/>
        </p:nvCxnSpPr>
        <p:spPr>
          <a:xfrm>
            <a:off x="4572000" y="2362200"/>
            <a:ext cx="0" cy="35052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31" name="Google Shape;131;p4"/>
          <p:cNvSpPr/>
          <p:nvPr/>
        </p:nvSpPr>
        <p:spPr>
          <a:xfrm>
            <a:off x="1143000" y="4100946"/>
            <a:ext cx="1600200" cy="680606"/>
          </a:xfrm>
          <a:prstGeom prst="roundRect">
            <a:avLst>
              <a:gd fmla="val 16667" name="adj"/>
            </a:avLst>
          </a:prstGeom>
          <a:solidFill>
            <a:srgbClr val="A8A17E"/>
          </a:solidFill>
          <a:ln cap="flat" cmpd="sng" w="25400">
            <a:solidFill>
              <a:srgbClr val="7367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PERCEPTION</a:t>
            </a:r>
            <a:endParaRPr/>
          </a:p>
        </p:txBody>
      </p:sp>
      <p:sp>
        <p:nvSpPr>
          <p:cNvPr id="132" name="Google Shape;132;p4"/>
          <p:cNvSpPr/>
          <p:nvPr/>
        </p:nvSpPr>
        <p:spPr>
          <a:xfrm>
            <a:off x="2362200" y="5181600"/>
            <a:ext cx="1600200" cy="685800"/>
          </a:xfrm>
          <a:prstGeom prst="roundRect">
            <a:avLst>
              <a:gd fmla="val 16667" name="adj"/>
            </a:avLst>
          </a:prstGeom>
          <a:solidFill>
            <a:srgbClr val="AFA387"/>
          </a:solidFill>
          <a:ln cap="flat" cmpd="sng" w="25400">
            <a:solidFill>
              <a:srgbClr val="7367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IMAGERY</a:t>
            </a:r>
            <a:endParaRPr/>
          </a:p>
        </p:txBody>
      </p:sp>
      <p:sp>
        <p:nvSpPr>
          <p:cNvPr id="133" name="Google Shape;133;p4"/>
          <p:cNvSpPr/>
          <p:nvPr/>
        </p:nvSpPr>
        <p:spPr>
          <a:xfrm>
            <a:off x="3699164" y="6019800"/>
            <a:ext cx="2057399" cy="685800"/>
          </a:xfrm>
          <a:prstGeom prst="roundRect">
            <a:avLst>
              <a:gd fmla="val 16667" name="adj"/>
            </a:avLst>
          </a:prstGeom>
          <a:solidFill>
            <a:srgbClr val="353024"/>
          </a:solidFill>
          <a:ln cap="flat" cmpd="sng" w="25400">
            <a:solidFill>
              <a:srgbClr val="7367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PROBLEM SOLVING</a:t>
            </a:r>
            <a:endParaRPr/>
          </a:p>
        </p:txBody>
      </p:sp>
      <p:sp>
        <p:nvSpPr>
          <p:cNvPr id="134" name="Google Shape;134;p4"/>
          <p:cNvSpPr/>
          <p:nvPr/>
        </p:nvSpPr>
        <p:spPr>
          <a:xfrm>
            <a:off x="5562600" y="5181600"/>
            <a:ext cx="1828800" cy="685800"/>
          </a:xfrm>
          <a:prstGeom prst="roundRect">
            <a:avLst>
              <a:gd fmla="val 16667" name="adj"/>
            </a:avLst>
          </a:prstGeom>
          <a:solidFill>
            <a:srgbClr val="C5BB9B"/>
          </a:solidFill>
          <a:ln cap="flat" cmpd="sng" w="25400">
            <a:solidFill>
              <a:srgbClr val="7367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REMEMBERING</a:t>
            </a:r>
            <a:endParaRPr/>
          </a:p>
        </p:txBody>
      </p:sp>
      <p:sp>
        <p:nvSpPr>
          <p:cNvPr id="135" name="Google Shape;135;p4"/>
          <p:cNvSpPr/>
          <p:nvPr/>
        </p:nvSpPr>
        <p:spPr>
          <a:xfrm>
            <a:off x="6858000" y="4100946"/>
            <a:ext cx="1676400" cy="680607"/>
          </a:xfrm>
          <a:prstGeom prst="roundRect">
            <a:avLst>
              <a:gd fmla="val 16667" name="adj"/>
            </a:avLst>
          </a:prstGeom>
          <a:solidFill>
            <a:srgbClr val="A8A17E"/>
          </a:solidFill>
          <a:ln cap="flat" cmpd="sng" w="25400">
            <a:solidFill>
              <a:srgbClr val="7367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THINKING</a:t>
            </a:r>
            <a:endParaRPr/>
          </a:p>
        </p:txBody>
      </p:sp>
      <p:pic>
        <p:nvPicPr>
          <p:cNvPr id="136" name="Google Shape;136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467599" y="126977"/>
            <a:ext cx="1583053" cy="651031"/>
          </a:xfrm>
          <a:prstGeom prst="rect">
            <a:avLst/>
          </a:prstGeom>
          <a:noFill/>
          <a:ln>
            <a:noFill/>
          </a:ln>
        </p:spPr>
      </p:pic>
      <p:sp>
        <p:nvSpPr>
          <p:cNvPr id="137" name="Google Shape;137;p4"/>
          <p:cNvSpPr txBox="1"/>
          <p:nvPr/>
        </p:nvSpPr>
        <p:spPr>
          <a:xfrm>
            <a:off x="5320786" y="6522888"/>
            <a:ext cx="3801875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copyright@EarlyChildhoodAssociation</a:t>
            </a:r>
            <a:endParaRPr b="0" i="0" sz="1800" u="none" cap="none" strike="noStrik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5"/>
          <p:cNvSpPr txBox="1"/>
          <p:nvPr>
            <p:ph type="title"/>
          </p:nvPr>
        </p:nvSpPr>
        <p:spPr>
          <a:xfrm>
            <a:off x="1435608" y="274638"/>
            <a:ext cx="7498080" cy="16303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382F28"/>
              </a:buClr>
              <a:buSzPct val="100000"/>
              <a:buFont typeface="Gill Sans"/>
              <a:buNone/>
            </a:pPr>
            <a:r>
              <a:rPr lang="en-US"/>
              <a:t>Children depend upon three requirements to achieve this transformation.</a:t>
            </a:r>
            <a:endParaRPr/>
          </a:p>
        </p:txBody>
      </p:sp>
      <p:sp>
        <p:nvSpPr>
          <p:cNvPr id="143" name="Google Shape;143;p5"/>
          <p:cNvSpPr txBox="1"/>
          <p:nvPr>
            <p:ph idx="1" type="body"/>
          </p:nvPr>
        </p:nvSpPr>
        <p:spPr>
          <a:xfrm>
            <a:off x="1371600" y="2438400"/>
            <a:ext cx="7498080" cy="426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83464" lvl="0" marL="36576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920"/>
              <a:buChar char="⚫"/>
            </a:pPr>
            <a:r>
              <a:rPr lang="en-US" sz="2400"/>
              <a:t>Instincts: such as sucking, swallowing, crawling, walking etc. </a:t>
            </a:r>
            <a:endParaRPr/>
          </a:p>
          <a:p>
            <a:pPr indent="-283464" lvl="0" marL="365760" rtl="0" algn="l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SzPts val="1920"/>
              <a:buChar char="⚫"/>
            </a:pPr>
            <a:r>
              <a:rPr lang="en-US" sz="2400"/>
              <a:t>Training : it requires repetition, time and practice. </a:t>
            </a:r>
            <a:endParaRPr/>
          </a:p>
          <a:p>
            <a:pPr indent="-283464" lvl="0" marL="365760" rtl="0" algn="l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SzPts val="1920"/>
              <a:buChar char="⚫"/>
            </a:pPr>
            <a:r>
              <a:rPr lang="en-US" sz="2400"/>
              <a:t>Intellect : making discoveries by means of insights and reflections or the inventions in the true sense</a:t>
            </a:r>
            <a:r>
              <a:rPr lang="en-US"/>
              <a:t>.</a:t>
            </a:r>
            <a:endParaRPr/>
          </a:p>
        </p:txBody>
      </p:sp>
      <p:pic>
        <p:nvPicPr>
          <p:cNvPr id="144" name="Google Shape;144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452319" y="126977"/>
            <a:ext cx="1598333" cy="657315"/>
          </a:xfrm>
          <a:prstGeom prst="rect">
            <a:avLst/>
          </a:prstGeom>
          <a:noFill/>
          <a:ln>
            <a:noFill/>
          </a:ln>
        </p:spPr>
      </p:pic>
      <p:sp>
        <p:nvSpPr>
          <p:cNvPr id="145" name="Google Shape;145;p5"/>
          <p:cNvSpPr txBox="1"/>
          <p:nvPr/>
        </p:nvSpPr>
        <p:spPr>
          <a:xfrm>
            <a:off x="5320786" y="6522888"/>
            <a:ext cx="3801875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copyright@EarlyChildhoodAssociation</a:t>
            </a:r>
            <a:endParaRPr b="0" i="0" sz="1800" u="none" cap="none" strike="noStrik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6"/>
          <p:cNvSpPr txBox="1"/>
          <p:nvPr>
            <p:ph type="title"/>
          </p:nvPr>
        </p:nvSpPr>
        <p:spPr>
          <a:xfrm>
            <a:off x="971600" y="290145"/>
            <a:ext cx="749808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382F28"/>
              </a:buClr>
              <a:buSzPct val="100000"/>
              <a:buFont typeface="Gill Sans"/>
              <a:buNone/>
            </a:pPr>
            <a:r>
              <a:rPr lang="en-US"/>
              <a:t>Two main areas of intellectual development are :</a:t>
            </a:r>
            <a:endParaRPr/>
          </a:p>
        </p:txBody>
      </p:sp>
      <p:sp>
        <p:nvSpPr>
          <p:cNvPr id="151" name="Google Shape;151;p6"/>
          <p:cNvSpPr txBox="1"/>
          <p:nvPr>
            <p:ph idx="1" type="body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83464" lvl="0" marL="36576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920"/>
              <a:buChar char="⚫"/>
            </a:pPr>
            <a:r>
              <a:rPr lang="en-US" sz="2400"/>
              <a:t>Language development – helps us organize thoughts and make sense of the word around us  </a:t>
            </a:r>
            <a:endParaRPr/>
          </a:p>
          <a:p>
            <a:pPr indent="-283464" lvl="0" marL="365760" rtl="0" algn="l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SzPts val="1920"/>
              <a:buChar char="⚫"/>
            </a:pPr>
            <a:r>
              <a:rPr lang="en-US" sz="2400"/>
              <a:t>Cognitive development – is about how we use our minds organizes thinking to understand the world around us. </a:t>
            </a:r>
            <a:endParaRPr/>
          </a:p>
          <a:p>
            <a:pPr indent="0" lvl="0" marL="82296" rtl="0" algn="l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SzPts val="1920"/>
              <a:buNone/>
            </a:pPr>
            <a:r>
              <a:rPr lang="en-US" sz="2400"/>
              <a:t>   They are closely linked.</a:t>
            </a:r>
            <a:endParaRPr/>
          </a:p>
        </p:txBody>
      </p:sp>
      <p:pic>
        <p:nvPicPr>
          <p:cNvPr id="152" name="Google Shape;152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070941" y="126977"/>
            <a:ext cx="1979712" cy="814157"/>
          </a:xfrm>
          <a:prstGeom prst="rect">
            <a:avLst/>
          </a:prstGeom>
          <a:noFill/>
          <a:ln>
            <a:noFill/>
          </a:ln>
        </p:spPr>
      </p:pic>
      <p:sp>
        <p:nvSpPr>
          <p:cNvPr id="153" name="Google Shape;153;p6"/>
          <p:cNvSpPr txBox="1"/>
          <p:nvPr/>
        </p:nvSpPr>
        <p:spPr>
          <a:xfrm>
            <a:off x="5320786" y="6522888"/>
            <a:ext cx="3801875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copyright@EarlyChildhoodAssociation</a:t>
            </a:r>
            <a:endParaRPr b="0" i="0" sz="1800" u="none" cap="none" strike="noStrik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7"/>
          <p:cNvSpPr txBox="1"/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382F28"/>
              </a:buClr>
              <a:buSzPct val="100000"/>
              <a:buFont typeface="Gill Sans"/>
              <a:buNone/>
            </a:pPr>
            <a:r>
              <a:rPr lang="en-US"/>
              <a:t>Infants ability to think and to understand the world around them</a:t>
            </a:r>
            <a:endParaRPr/>
          </a:p>
        </p:txBody>
      </p:sp>
      <p:sp>
        <p:nvSpPr>
          <p:cNvPr id="159" name="Google Shape;159;p7"/>
          <p:cNvSpPr txBox="1"/>
          <p:nvPr>
            <p:ph idx="1" type="body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83464" lvl="0" marL="36576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20"/>
              <a:buChar char="⚫"/>
            </a:pPr>
            <a:r>
              <a:rPr lang="en-US" sz="2400"/>
              <a:t>Firstly, they acquire a major set of representation of sensory experiences like sights smell, touch, sound tastes called perceptions</a:t>
            </a:r>
            <a:endParaRPr/>
          </a:p>
          <a:p>
            <a:pPr indent="-283464" lvl="0" marL="36576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920"/>
              <a:buChar char="⚫"/>
            </a:pPr>
            <a:r>
              <a:rPr lang="en-US" sz="2400"/>
              <a:t>Secondly, they make fine discriminations of physically similar events. They recognize information related already existing knowledge</a:t>
            </a:r>
            <a:endParaRPr/>
          </a:p>
          <a:p>
            <a:pPr indent="-283464" lvl="0" marL="36576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920"/>
              <a:buChar char="⚫"/>
            </a:pPr>
            <a:r>
              <a:rPr lang="en-US" sz="2400"/>
              <a:t>Thirdly, they group the similarities among the objects and events to form categories </a:t>
            </a:r>
            <a:endParaRPr/>
          </a:p>
          <a:p>
            <a:pPr indent="-283464" lvl="0" marL="36576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920"/>
              <a:buChar char="⚫"/>
            </a:pPr>
            <a:r>
              <a:rPr lang="en-US" sz="2400"/>
              <a:t>And lastly, they remember the past experiences for longer time to make new learning </a:t>
            </a:r>
            <a:endParaRPr/>
          </a:p>
          <a:p>
            <a:pPr indent="-161543" lvl="0" marL="36576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920"/>
              <a:buNone/>
            </a:pPr>
            <a:r>
              <a:t/>
            </a:r>
            <a:endParaRPr sz="2400"/>
          </a:p>
          <a:p>
            <a:pPr indent="-120903" lvl="0" marL="36576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560"/>
              <a:buNone/>
            </a:pPr>
            <a:r>
              <a:t/>
            </a:r>
            <a:endParaRPr/>
          </a:p>
        </p:txBody>
      </p:sp>
      <p:pic>
        <p:nvPicPr>
          <p:cNvPr id="160" name="Google Shape;160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12359" y="126978"/>
            <a:ext cx="1238293" cy="509248"/>
          </a:xfrm>
          <a:prstGeom prst="rect">
            <a:avLst/>
          </a:prstGeom>
          <a:noFill/>
          <a:ln>
            <a:noFill/>
          </a:ln>
        </p:spPr>
      </p:pic>
      <p:sp>
        <p:nvSpPr>
          <p:cNvPr id="161" name="Google Shape;161;p7"/>
          <p:cNvSpPr txBox="1"/>
          <p:nvPr/>
        </p:nvSpPr>
        <p:spPr>
          <a:xfrm>
            <a:off x="5320786" y="6522888"/>
            <a:ext cx="3801875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copyright@EarlyChildhoodAssociation</a:t>
            </a:r>
            <a:endParaRPr b="0" i="0" sz="1800" u="none" cap="none" strike="noStrik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8"/>
          <p:cNvSpPr/>
          <p:nvPr/>
        </p:nvSpPr>
        <p:spPr>
          <a:xfrm>
            <a:off x="3581400" y="235528"/>
            <a:ext cx="2362200" cy="914400"/>
          </a:xfrm>
          <a:prstGeom prst="rect">
            <a:avLst/>
          </a:prstGeom>
          <a:solidFill>
            <a:schemeClr val="accent1"/>
          </a:solidFill>
          <a:ln cap="flat" cmpd="sng" w="25400">
            <a:solidFill>
              <a:srgbClr val="7367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PERCEIVES</a:t>
            </a:r>
            <a:endParaRPr/>
          </a:p>
        </p:txBody>
      </p:sp>
      <p:sp>
        <p:nvSpPr>
          <p:cNvPr id="167" name="Google Shape;167;p8"/>
          <p:cNvSpPr/>
          <p:nvPr/>
        </p:nvSpPr>
        <p:spPr>
          <a:xfrm>
            <a:off x="3581400" y="1905000"/>
            <a:ext cx="2362200" cy="914400"/>
          </a:xfrm>
          <a:prstGeom prst="rect">
            <a:avLst/>
          </a:prstGeom>
          <a:solidFill>
            <a:schemeClr val="accent1"/>
          </a:solidFill>
          <a:ln cap="flat" cmpd="sng" w="25400">
            <a:solidFill>
              <a:srgbClr val="7367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RECOGNIZES</a:t>
            </a:r>
            <a:endParaRPr/>
          </a:p>
        </p:txBody>
      </p:sp>
      <p:sp>
        <p:nvSpPr>
          <p:cNvPr id="168" name="Google Shape;168;p8"/>
          <p:cNvSpPr/>
          <p:nvPr/>
        </p:nvSpPr>
        <p:spPr>
          <a:xfrm>
            <a:off x="3581400" y="3733800"/>
            <a:ext cx="2362200" cy="914400"/>
          </a:xfrm>
          <a:prstGeom prst="rect">
            <a:avLst/>
          </a:prstGeom>
          <a:solidFill>
            <a:schemeClr val="accent1"/>
          </a:solidFill>
          <a:ln cap="flat" cmpd="sng" w="25400">
            <a:solidFill>
              <a:srgbClr val="7367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CATEGORIZES</a:t>
            </a:r>
            <a:endParaRPr/>
          </a:p>
        </p:txBody>
      </p:sp>
      <p:sp>
        <p:nvSpPr>
          <p:cNvPr id="169" name="Google Shape;169;p8"/>
          <p:cNvSpPr/>
          <p:nvPr/>
        </p:nvSpPr>
        <p:spPr>
          <a:xfrm>
            <a:off x="3581400" y="5562600"/>
            <a:ext cx="2362200" cy="914400"/>
          </a:xfrm>
          <a:prstGeom prst="rect">
            <a:avLst/>
          </a:prstGeom>
          <a:solidFill>
            <a:schemeClr val="accent1"/>
          </a:solidFill>
          <a:ln cap="flat" cmpd="sng" w="25400">
            <a:solidFill>
              <a:srgbClr val="7367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REMEMBERS</a:t>
            </a:r>
            <a:endParaRPr/>
          </a:p>
        </p:txBody>
      </p:sp>
      <p:sp>
        <p:nvSpPr>
          <p:cNvPr id="170" name="Google Shape;170;p8"/>
          <p:cNvSpPr/>
          <p:nvPr/>
        </p:nvSpPr>
        <p:spPr>
          <a:xfrm>
            <a:off x="4565212" y="1219201"/>
            <a:ext cx="484632" cy="595745"/>
          </a:xfrm>
          <a:prstGeom prst="down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flat" cmpd="sng" w="25400">
            <a:solidFill>
              <a:srgbClr val="7367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71" name="Google Shape;171;p8"/>
          <p:cNvSpPr/>
          <p:nvPr/>
        </p:nvSpPr>
        <p:spPr>
          <a:xfrm>
            <a:off x="4603312" y="2909455"/>
            <a:ext cx="484632" cy="685800"/>
          </a:xfrm>
          <a:prstGeom prst="down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flat" cmpd="sng" w="25400">
            <a:solidFill>
              <a:srgbClr val="7367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72" name="Google Shape;172;p8"/>
          <p:cNvSpPr/>
          <p:nvPr/>
        </p:nvSpPr>
        <p:spPr>
          <a:xfrm>
            <a:off x="4603312" y="4800600"/>
            <a:ext cx="484632" cy="609600"/>
          </a:xfrm>
          <a:prstGeom prst="down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flat" cmpd="sng" w="25400">
            <a:solidFill>
              <a:srgbClr val="7367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pic>
        <p:nvPicPr>
          <p:cNvPr id="173" name="Google Shape;173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070941" y="126977"/>
            <a:ext cx="1979712" cy="814157"/>
          </a:xfrm>
          <a:prstGeom prst="rect">
            <a:avLst/>
          </a:prstGeom>
          <a:noFill/>
          <a:ln>
            <a:noFill/>
          </a:ln>
        </p:spPr>
      </p:pic>
      <p:sp>
        <p:nvSpPr>
          <p:cNvPr id="174" name="Google Shape;174;p8"/>
          <p:cNvSpPr txBox="1"/>
          <p:nvPr/>
        </p:nvSpPr>
        <p:spPr>
          <a:xfrm>
            <a:off x="5320786" y="6522888"/>
            <a:ext cx="3801875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copyright@EarlyChildhoodAssociation</a:t>
            </a:r>
            <a:endParaRPr b="0" i="0" sz="1800" u="none" cap="none" strike="noStrik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9"/>
          <p:cNvSpPr txBox="1"/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382F28"/>
              </a:buClr>
              <a:buSzPts val="4300"/>
              <a:buFont typeface="Gill Sans"/>
              <a:buNone/>
            </a:pPr>
            <a:r>
              <a:rPr lang="en-US"/>
              <a:t>Skills of Intelligence  </a:t>
            </a:r>
            <a:endParaRPr/>
          </a:p>
        </p:txBody>
      </p:sp>
      <p:sp>
        <p:nvSpPr>
          <p:cNvPr id="180" name="Google Shape;180;p9"/>
          <p:cNvSpPr txBox="1"/>
          <p:nvPr>
            <p:ph idx="1" type="body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82296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920"/>
              <a:buNone/>
            </a:pPr>
            <a:r>
              <a:rPr lang="en-US" sz="2400"/>
              <a:t>Cognitive skills/ skills of intelligence are the mental skills or behaviors that help children access information, solve problems, reason, and draw conclusions.</a:t>
            </a:r>
            <a:endParaRPr/>
          </a:p>
          <a:p>
            <a:pPr indent="0" lvl="0" marL="82296" rtl="0" algn="l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SzPts val="1920"/>
              <a:buNone/>
            </a:pPr>
            <a:r>
              <a:rPr b="1" lang="en-US" sz="2400"/>
              <a:t>Memory </a:t>
            </a:r>
            <a:endParaRPr/>
          </a:p>
          <a:p>
            <a:pPr indent="0" lvl="0" marL="82296" rtl="0" algn="l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SzPts val="1920"/>
              <a:buNone/>
            </a:pPr>
            <a:r>
              <a:rPr lang="en-US" sz="2400"/>
              <a:t>All stimuli that activate a sensory receptor cell are permanently stored in memory.</a:t>
            </a:r>
            <a:endParaRPr/>
          </a:p>
          <a:p>
            <a:pPr indent="0" lvl="0" marL="82296" rtl="0" algn="l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SzPts val="1920"/>
              <a:buNone/>
            </a:pPr>
            <a:r>
              <a:rPr lang="en-US" sz="2400"/>
              <a:t> </a:t>
            </a:r>
            <a:endParaRPr/>
          </a:p>
        </p:txBody>
      </p:sp>
      <p:pic>
        <p:nvPicPr>
          <p:cNvPr id="181" name="Google Shape;181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070941" y="126977"/>
            <a:ext cx="1979712" cy="814157"/>
          </a:xfrm>
          <a:prstGeom prst="rect">
            <a:avLst/>
          </a:prstGeom>
          <a:noFill/>
          <a:ln>
            <a:noFill/>
          </a:ln>
        </p:spPr>
      </p:pic>
      <p:sp>
        <p:nvSpPr>
          <p:cNvPr id="182" name="Google Shape;182;p9"/>
          <p:cNvSpPr txBox="1"/>
          <p:nvPr/>
        </p:nvSpPr>
        <p:spPr>
          <a:xfrm>
            <a:off x="5320786" y="6522888"/>
            <a:ext cx="3801875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copyright@EarlyChildhoodAssociation</a:t>
            </a:r>
            <a:endParaRPr b="0" i="0" sz="1800" u="none" cap="none" strike="noStrik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olstice">
  <a:themeElements>
    <a:clrScheme name="Couture">
      <a:dk1>
        <a:srgbClr val="000000"/>
      </a:dk1>
      <a:lt1>
        <a:srgbClr val="FFFFFF"/>
      </a:lt1>
      <a:dk2>
        <a:srgbClr val="37302A"/>
      </a:dk2>
      <a:lt2>
        <a:srgbClr val="D0CCB9"/>
      </a:lt2>
      <a:accent1>
        <a:srgbClr val="9E8E5C"/>
      </a:accent1>
      <a:accent2>
        <a:srgbClr val="A09781"/>
      </a:accent2>
      <a:accent3>
        <a:srgbClr val="85776D"/>
      </a:accent3>
      <a:accent4>
        <a:srgbClr val="AEAFA9"/>
      </a:accent4>
      <a:accent5>
        <a:srgbClr val="8D878B"/>
      </a:accent5>
      <a:accent6>
        <a:srgbClr val="6B6149"/>
      </a:accent6>
      <a:hlink>
        <a:srgbClr val="B6A272"/>
      </a:hlink>
      <a:folHlink>
        <a:srgbClr val="8A784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2017-06-12T04:39:25Z</dcterms:created>
  <dc:creator>admin</dc:creator>
</cp:coreProperties>
</file>